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325" r:id="rId3"/>
    <p:sldId id="324" r:id="rId4"/>
    <p:sldId id="320" r:id="rId5"/>
    <p:sldId id="321" r:id="rId6"/>
    <p:sldId id="322" r:id="rId7"/>
    <p:sldId id="323" r:id="rId8"/>
    <p:sldId id="327" r:id="rId9"/>
  </p:sldIdLst>
  <p:sldSz cx="9144000" cy="5715000" type="screen16x10"/>
  <p:notesSz cx="7104063" cy="10234613"/>
  <p:custDataLst>
    <p:tags r:id="rId12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9614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79229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188442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584589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1980737" algn="l" defTabSz="792295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376885" algn="l" defTabSz="792295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2773032" algn="l" defTabSz="792295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169180" algn="l" defTabSz="792295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4" userDrawn="1">
          <p15:clr>
            <a:srgbClr val="A4A3A4"/>
          </p15:clr>
        </p15:guide>
        <p15:guide id="2" orient="horz" pos="575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orient="horz" pos="3298">
          <p15:clr>
            <a:srgbClr val="A4A3A4"/>
          </p15:clr>
        </p15:guide>
        <p15:guide id="5" orient="horz" pos="3476">
          <p15:clr>
            <a:srgbClr val="A4A3A4"/>
          </p15:clr>
        </p15:guide>
        <p15:guide id="6" pos="453" userDrawn="1">
          <p15:clr>
            <a:srgbClr val="A4A3A4"/>
          </p15:clr>
        </p15:guide>
        <p15:guide id="7" pos="5456">
          <p15:clr>
            <a:srgbClr val="A4A3A4"/>
          </p15:clr>
        </p15:guide>
        <p15:guide id="8" pos="1973" userDrawn="1">
          <p15:clr>
            <a:srgbClr val="A4A3A4"/>
          </p15:clr>
        </p15:guide>
        <p15:guide id="9" pos="2177" userDrawn="1">
          <p15:clr>
            <a:srgbClr val="A4A3A4"/>
          </p15:clr>
        </p15:guide>
        <p15:guide id="10" pos="3719" userDrawn="1">
          <p15:clr>
            <a:srgbClr val="A4A3A4"/>
          </p15:clr>
        </p15:guide>
        <p15:guide id="11" pos="3946" userDrawn="1">
          <p15:clr>
            <a:srgbClr val="A4A3A4"/>
          </p15:clr>
        </p15:guide>
        <p15:guide id="12" pos="2925" userDrawn="1">
          <p15:clr>
            <a:srgbClr val="A4A3A4"/>
          </p15:clr>
        </p15:guide>
        <p15:guide id="13" orient="horz" pos="1573" userDrawn="1">
          <p15:clr>
            <a:srgbClr val="A4A3A4"/>
          </p15:clr>
        </p15:guide>
        <p15:guide id="14" orient="horz" pos="1936" userDrawn="1">
          <p15:clr>
            <a:srgbClr val="A4A3A4"/>
          </p15:clr>
        </p15:guide>
        <p15:guide id="15" orient="horz" pos="2866" userDrawn="1">
          <p15:clr>
            <a:srgbClr val="A4A3A4"/>
          </p15:clr>
        </p15:guide>
        <p15:guide id="16" orient="horz" pos="22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iter Marvin" initials="FM" lastIdx="1" clrIdx="0">
    <p:extLst>
      <p:ext uri="{19B8F6BF-5375-455C-9EA6-DF929625EA0E}">
        <p15:presenceInfo xmlns:p15="http://schemas.microsoft.com/office/powerpoint/2012/main" userId="Freiter Mar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CD500"/>
    <a:srgbClr val="9CD500"/>
    <a:srgbClr val="6ED500"/>
    <a:srgbClr val="5AD500"/>
    <a:srgbClr val="5AD400"/>
    <a:srgbClr val="64D500"/>
    <a:srgbClr val="94D500"/>
    <a:srgbClr val="A4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0340" autoAdjust="0"/>
  </p:normalViewPr>
  <p:slideViewPr>
    <p:cSldViewPr snapToGrid="0">
      <p:cViewPr varScale="1">
        <p:scale>
          <a:sx n="84" d="100"/>
          <a:sy n="84" d="100"/>
        </p:scale>
        <p:origin x="896" y="56"/>
      </p:cViewPr>
      <p:guideLst>
        <p:guide orient="horz" pos="734"/>
        <p:guide orient="horz" pos="575"/>
        <p:guide orient="horz" pos="3025"/>
        <p:guide orient="horz" pos="3298"/>
        <p:guide orient="horz" pos="3476"/>
        <p:guide pos="453"/>
        <p:guide pos="5456"/>
        <p:guide pos="1973"/>
        <p:guide pos="2177"/>
        <p:guide pos="3719"/>
        <p:guide pos="3946"/>
        <p:guide pos="2925"/>
        <p:guide orient="horz" pos="1573"/>
        <p:guide orient="horz" pos="1936"/>
        <p:guide orient="horz" pos="2866"/>
        <p:guide orient="horz" pos="223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8" d="100"/>
          <a:sy n="148" d="100"/>
        </p:scale>
        <p:origin x="3184" y="19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3894" y="2"/>
            <a:ext cx="2584203" cy="11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de-DE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06" y="2"/>
            <a:ext cx="2579214" cy="11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 altLang="de-DE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3894" y="9032275"/>
            <a:ext cx="2584203" cy="12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 altLang="de-DE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06" y="9032275"/>
            <a:ext cx="2579214" cy="12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DC3D494F-8A91-4243-A57A-5C12516F355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97118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30253" y="2"/>
            <a:ext cx="2447842" cy="7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de-DE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69" y="2"/>
            <a:ext cx="2452830" cy="7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de-DE" alt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1013" y="768350"/>
            <a:ext cx="61420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26929" y="5117308"/>
            <a:ext cx="5850209" cy="434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0253" y="9464725"/>
            <a:ext cx="2447842" cy="7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de-DE" alt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69" y="9463086"/>
            <a:ext cx="2452830" cy="7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3" tIns="47461" rIns="94923" bIns="474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2D8DC4CC-A072-4327-9BFE-914CDB4D6C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1041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1pPr>
    <a:lvl2pPr marL="39614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2pPr>
    <a:lvl3pPr marL="79229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3pPr>
    <a:lvl4pPr marL="1188442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4pPr>
    <a:lvl5pPr marL="1584589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charset="0"/>
        <a:ea typeface="+mn-ea"/>
        <a:cs typeface="+mn-cs"/>
      </a:defRPr>
    </a:lvl5pPr>
    <a:lvl6pPr marL="1980737" algn="l" defTabSz="79229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76885" algn="l" defTabSz="79229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3032" algn="l" defTabSz="79229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69180" algn="l" defTabSz="79229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8A617-829A-7741-9CC3-6F68CABDAC6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22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0C88B-D2C5-4647-BC45-98F6A33615D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64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0C88B-D2C5-4647-BC45-98F6A33615D1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503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0C88B-D2C5-4647-BC45-98F6A33615D1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20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0C88B-D2C5-4647-BC45-98F6A33615D1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736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raußen, Himmel, Helm enthält.&#10;&#10;Automatisch generierte Beschreibung">
            <a:extLst>
              <a:ext uri="{FF2B5EF4-FFF2-40B4-BE49-F238E27FC236}">
                <a16:creationId xmlns:a16="http://schemas.microsoft.com/office/drawing/2014/main" id="{0F59C8F9-65E1-C145-9ABE-D16FC1E2B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6562"/>
          <a:stretch/>
        </p:blipFill>
        <p:spPr>
          <a:xfrm>
            <a:off x="0" y="-120502"/>
            <a:ext cx="9144000" cy="3551274"/>
          </a:xfrm>
          <a:prstGeom prst="rect">
            <a:avLst/>
          </a:prstGeom>
        </p:spPr>
      </p:pic>
      <p:sp>
        <p:nvSpPr>
          <p:cNvPr id="11" name="Freeform 47"/>
          <p:cNvSpPr>
            <a:spLocks/>
          </p:cNvSpPr>
          <p:nvPr userDrawn="1"/>
        </p:nvSpPr>
        <p:spPr bwMode="auto">
          <a:xfrm>
            <a:off x="-7316" y="2222503"/>
            <a:ext cx="9151316" cy="2332973"/>
          </a:xfrm>
          <a:custGeom>
            <a:avLst/>
            <a:gdLst>
              <a:gd name="T0" fmla="*/ 0 w 5760"/>
              <a:gd name="T1" fmla="*/ 1585 h 1743"/>
              <a:gd name="T2" fmla="*/ 2830 w 5760"/>
              <a:gd name="T3" fmla="*/ 1636 h 1743"/>
              <a:gd name="T4" fmla="*/ 5760 w 5760"/>
              <a:gd name="T5" fmla="*/ 975 h 1743"/>
              <a:gd name="T6" fmla="*/ 5760 w 5760"/>
              <a:gd name="T7" fmla="*/ 0 h 1743"/>
              <a:gd name="T8" fmla="*/ 2455 w 5760"/>
              <a:gd name="T9" fmla="*/ 528 h 1743"/>
              <a:gd name="T10" fmla="*/ 0 w 5760"/>
              <a:gd name="T11" fmla="*/ 343 h 1743"/>
              <a:gd name="connsiteX0" fmla="*/ 0 w 10000"/>
              <a:gd name="connsiteY0" fmla="*/ 9094 h 9701"/>
              <a:gd name="connsiteX1" fmla="*/ 4913 w 10000"/>
              <a:gd name="connsiteY1" fmla="*/ 9386 h 9701"/>
              <a:gd name="connsiteX2" fmla="*/ 10000 w 10000"/>
              <a:gd name="connsiteY2" fmla="*/ 5594 h 9701"/>
              <a:gd name="connsiteX3" fmla="*/ 10000 w 10000"/>
              <a:gd name="connsiteY3" fmla="*/ 0 h 9701"/>
              <a:gd name="connsiteX4" fmla="*/ 4262 w 10000"/>
              <a:gd name="connsiteY4" fmla="*/ 3029 h 9701"/>
              <a:gd name="connsiteX5" fmla="*/ 0 w 10000"/>
              <a:gd name="connsiteY5" fmla="*/ 2209 h 9701"/>
              <a:gd name="connsiteX0" fmla="*/ 0 w 10000"/>
              <a:gd name="connsiteY0" fmla="*/ 9374 h 10000"/>
              <a:gd name="connsiteX1" fmla="*/ 4913 w 10000"/>
              <a:gd name="connsiteY1" fmla="*/ 9675 h 10000"/>
              <a:gd name="connsiteX2" fmla="*/ 10000 w 10000"/>
              <a:gd name="connsiteY2" fmla="*/ 5766 h 10000"/>
              <a:gd name="connsiteX3" fmla="*/ 10000 w 10000"/>
              <a:gd name="connsiteY3" fmla="*/ 0 h 10000"/>
              <a:gd name="connsiteX4" fmla="*/ 4262 w 10000"/>
              <a:gd name="connsiteY4" fmla="*/ 3122 h 10000"/>
              <a:gd name="connsiteX5" fmla="*/ 7 w 10000"/>
              <a:gd name="connsiteY5" fmla="*/ 2498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270 w 10008"/>
              <a:gd name="connsiteY4" fmla="*/ 312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455 w 10008"/>
              <a:gd name="connsiteY4" fmla="*/ 3701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3"/>
              <a:gd name="connsiteX1" fmla="*/ 4921 w 10008"/>
              <a:gd name="connsiteY1" fmla="*/ 9675 h 10003"/>
              <a:gd name="connsiteX2" fmla="*/ 10008 w 10008"/>
              <a:gd name="connsiteY2" fmla="*/ 5525 h 10003"/>
              <a:gd name="connsiteX3" fmla="*/ 10008 w 10008"/>
              <a:gd name="connsiteY3" fmla="*/ 0 h 10003"/>
              <a:gd name="connsiteX4" fmla="*/ 4557 w 10008"/>
              <a:gd name="connsiteY4" fmla="*/ 3442 h 10003"/>
              <a:gd name="connsiteX5" fmla="*/ 0 w 10008"/>
              <a:gd name="connsiteY5" fmla="*/ 2277 h 10003"/>
              <a:gd name="connsiteX0" fmla="*/ 8 w 10008"/>
              <a:gd name="connsiteY0" fmla="*/ 9374 h 10003"/>
              <a:gd name="connsiteX1" fmla="*/ 4921 w 10008"/>
              <a:gd name="connsiteY1" fmla="*/ 9675 h 10003"/>
              <a:gd name="connsiteX2" fmla="*/ 10008 w 10008"/>
              <a:gd name="connsiteY2" fmla="*/ 5525 h 10003"/>
              <a:gd name="connsiteX3" fmla="*/ 10008 w 10008"/>
              <a:gd name="connsiteY3" fmla="*/ 0 h 10003"/>
              <a:gd name="connsiteX4" fmla="*/ 4557 w 10008"/>
              <a:gd name="connsiteY4" fmla="*/ 3442 h 10003"/>
              <a:gd name="connsiteX5" fmla="*/ 0 w 10008"/>
              <a:gd name="connsiteY5" fmla="*/ 2277 h 10003"/>
              <a:gd name="connsiteX0" fmla="*/ 8 w 10008"/>
              <a:gd name="connsiteY0" fmla="*/ 9374 h 10116"/>
              <a:gd name="connsiteX1" fmla="*/ 4666 w 10008"/>
              <a:gd name="connsiteY1" fmla="*/ 9830 h 10116"/>
              <a:gd name="connsiteX2" fmla="*/ 10008 w 10008"/>
              <a:gd name="connsiteY2" fmla="*/ 5525 h 10116"/>
              <a:gd name="connsiteX3" fmla="*/ 10008 w 10008"/>
              <a:gd name="connsiteY3" fmla="*/ 0 h 10116"/>
              <a:gd name="connsiteX4" fmla="*/ 4557 w 10008"/>
              <a:gd name="connsiteY4" fmla="*/ 3442 h 10116"/>
              <a:gd name="connsiteX5" fmla="*/ 0 w 10008"/>
              <a:gd name="connsiteY5" fmla="*/ 2277 h 10116"/>
              <a:gd name="connsiteX0" fmla="*/ 8 w 10008"/>
              <a:gd name="connsiteY0" fmla="*/ 9426 h 10133"/>
              <a:gd name="connsiteX1" fmla="*/ 4666 w 10008"/>
              <a:gd name="connsiteY1" fmla="*/ 9830 h 10133"/>
              <a:gd name="connsiteX2" fmla="*/ 10008 w 10008"/>
              <a:gd name="connsiteY2" fmla="*/ 5525 h 10133"/>
              <a:gd name="connsiteX3" fmla="*/ 10008 w 10008"/>
              <a:gd name="connsiteY3" fmla="*/ 0 h 10133"/>
              <a:gd name="connsiteX4" fmla="*/ 4557 w 10008"/>
              <a:gd name="connsiteY4" fmla="*/ 3442 h 10133"/>
              <a:gd name="connsiteX5" fmla="*/ 0 w 10008"/>
              <a:gd name="connsiteY5" fmla="*/ 2277 h 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8" h="10133">
                <a:moveTo>
                  <a:pt x="8" y="9426"/>
                </a:moveTo>
                <a:cubicBezTo>
                  <a:pt x="944" y="9964"/>
                  <a:pt x="2999" y="10480"/>
                  <a:pt x="4666" y="9830"/>
                </a:cubicBezTo>
                <a:cubicBezTo>
                  <a:pt x="6333" y="9180"/>
                  <a:pt x="7798" y="8250"/>
                  <a:pt x="10008" y="5525"/>
                </a:cubicBezTo>
                <a:cubicBezTo>
                  <a:pt x="10008" y="2030"/>
                  <a:pt x="10006" y="3483"/>
                  <a:pt x="10008" y="0"/>
                </a:cubicBezTo>
                <a:cubicBezTo>
                  <a:pt x="7612" y="2424"/>
                  <a:pt x="6222" y="3248"/>
                  <a:pt x="4557" y="3442"/>
                </a:cubicBezTo>
                <a:cubicBezTo>
                  <a:pt x="2588" y="3638"/>
                  <a:pt x="2030" y="3272"/>
                  <a:pt x="0" y="2277"/>
                </a:cubicBezTo>
              </a:path>
            </a:pathLst>
          </a:custGeom>
          <a:solidFill>
            <a:srgbClr val="82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/>
          </a:p>
        </p:txBody>
      </p:sp>
      <p:sp>
        <p:nvSpPr>
          <p:cNvPr id="241700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720000" y="2857500"/>
            <a:ext cx="7884000" cy="168407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  <a:endParaRPr lang="de-DE" altLang="de-DE" noProof="0" dirty="0"/>
          </a:p>
        </p:txBody>
      </p:sp>
      <p:sp>
        <p:nvSpPr>
          <p:cNvPr id="241714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0000" y="4572000"/>
            <a:ext cx="5751689" cy="75009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spcAft>
                <a:spcPct val="0"/>
              </a:spcAft>
              <a:buFontTx/>
              <a:buNone/>
              <a:defRPr sz="1400"/>
            </a:lvl1pPr>
          </a:lstStyle>
          <a:p>
            <a:pPr lvl="0"/>
            <a:r>
              <a:rPr lang="de-DE" altLang="de-DE" noProof="0" dirty="0"/>
              <a:t>Master-Untertitelformat bearbeiten</a:t>
            </a:r>
          </a:p>
        </p:txBody>
      </p:sp>
      <p:pic>
        <p:nvPicPr>
          <p:cNvPr id="7" name="Picture 62" descr="D:\meb\Files\Energiedienst\Energiedienst_Holding_logo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00" y="4593600"/>
            <a:ext cx="1601026" cy="7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5D7F7-6CE3-4C95-842D-E9000468AC6B}" type="slidenum">
              <a:rPr lang="de-DE" altLang="de-DE" smtClean="0"/>
              <a:pPr/>
              <a:t>‹Nr.›</a:t>
            </a:fld>
            <a:r>
              <a:rPr lang="de-DE" altLang="de-DE"/>
              <a:t>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25B9D89-4DC7-034B-99E2-33790916EE85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20000" y="1260000"/>
            <a:ext cx="788400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0087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0273"/>
            <a:ext cx="6199012" cy="89958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20000" y="1260000"/>
            <a:ext cx="7884000" cy="3598333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7EFFB231-175C-F248-80C5-23DA68A60B94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0000" y="5256000"/>
            <a:ext cx="800100" cy="300303"/>
          </a:xfrm>
        </p:spPr>
        <p:txBody>
          <a:bodyPr/>
          <a:lstStyle>
            <a:lvl1pPr>
              <a:defRPr/>
            </a:lvl1pPr>
          </a:lstStyle>
          <a:p>
            <a:fld id="{1E012779-7883-48D8-8FAE-7ACF964656CA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505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260000"/>
            <a:ext cx="9144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5D7F7-6CE3-4C95-842D-E9000468AC6B}" type="slidenum">
              <a:rPr lang="de-DE" altLang="de-DE" smtClean="0"/>
              <a:pPr/>
              <a:t>‹Nr.›</a:t>
            </a:fld>
            <a:r>
              <a:rPr lang="de-DE" altLang="de-DE"/>
              <a:t>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5F3A900-D778-714B-904F-B93DB38407F8}" type="datetime1">
              <a:rPr lang="de-CH" smtClean="0"/>
              <a:t>18.02.2022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29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BPK/br 5.2.2015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3FC3D2-7789-4EF3-928D-2A3BDE672ED0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982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Berg enthält.&#10;&#10;Automatisch generierte Beschreibung">
            <a:extLst>
              <a:ext uri="{FF2B5EF4-FFF2-40B4-BE49-F238E27FC236}">
                <a16:creationId xmlns:a16="http://schemas.microsoft.com/office/drawing/2014/main" id="{6CF775C1-9695-484E-9C85-2096223DC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40723" r="10498" b="39828"/>
          <a:stretch/>
        </p:blipFill>
        <p:spPr>
          <a:xfrm>
            <a:off x="0" y="0"/>
            <a:ext cx="9144000" cy="3407833"/>
          </a:xfrm>
          <a:prstGeom prst="rect">
            <a:avLst/>
          </a:prstGeom>
        </p:spPr>
      </p:pic>
      <p:sp>
        <p:nvSpPr>
          <p:cNvPr id="11" name="Freeform 47"/>
          <p:cNvSpPr>
            <a:spLocks/>
          </p:cNvSpPr>
          <p:nvPr userDrawn="1"/>
        </p:nvSpPr>
        <p:spPr bwMode="auto">
          <a:xfrm>
            <a:off x="-7316" y="2222504"/>
            <a:ext cx="9151316" cy="2332973"/>
          </a:xfrm>
          <a:custGeom>
            <a:avLst/>
            <a:gdLst>
              <a:gd name="T0" fmla="*/ 0 w 5760"/>
              <a:gd name="T1" fmla="*/ 1585 h 1743"/>
              <a:gd name="T2" fmla="*/ 2830 w 5760"/>
              <a:gd name="T3" fmla="*/ 1636 h 1743"/>
              <a:gd name="T4" fmla="*/ 5760 w 5760"/>
              <a:gd name="T5" fmla="*/ 975 h 1743"/>
              <a:gd name="T6" fmla="*/ 5760 w 5760"/>
              <a:gd name="T7" fmla="*/ 0 h 1743"/>
              <a:gd name="T8" fmla="*/ 2455 w 5760"/>
              <a:gd name="T9" fmla="*/ 528 h 1743"/>
              <a:gd name="T10" fmla="*/ 0 w 5760"/>
              <a:gd name="T11" fmla="*/ 343 h 1743"/>
              <a:gd name="connsiteX0" fmla="*/ 0 w 10000"/>
              <a:gd name="connsiteY0" fmla="*/ 9094 h 9701"/>
              <a:gd name="connsiteX1" fmla="*/ 4913 w 10000"/>
              <a:gd name="connsiteY1" fmla="*/ 9386 h 9701"/>
              <a:gd name="connsiteX2" fmla="*/ 10000 w 10000"/>
              <a:gd name="connsiteY2" fmla="*/ 5594 h 9701"/>
              <a:gd name="connsiteX3" fmla="*/ 10000 w 10000"/>
              <a:gd name="connsiteY3" fmla="*/ 0 h 9701"/>
              <a:gd name="connsiteX4" fmla="*/ 4262 w 10000"/>
              <a:gd name="connsiteY4" fmla="*/ 3029 h 9701"/>
              <a:gd name="connsiteX5" fmla="*/ 0 w 10000"/>
              <a:gd name="connsiteY5" fmla="*/ 2209 h 9701"/>
              <a:gd name="connsiteX0" fmla="*/ 0 w 10000"/>
              <a:gd name="connsiteY0" fmla="*/ 9374 h 10000"/>
              <a:gd name="connsiteX1" fmla="*/ 4913 w 10000"/>
              <a:gd name="connsiteY1" fmla="*/ 9675 h 10000"/>
              <a:gd name="connsiteX2" fmla="*/ 10000 w 10000"/>
              <a:gd name="connsiteY2" fmla="*/ 5766 h 10000"/>
              <a:gd name="connsiteX3" fmla="*/ 10000 w 10000"/>
              <a:gd name="connsiteY3" fmla="*/ 0 h 10000"/>
              <a:gd name="connsiteX4" fmla="*/ 4262 w 10000"/>
              <a:gd name="connsiteY4" fmla="*/ 3122 h 10000"/>
              <a:gd name="connsiteX5" fmla="*/ 7 w 10000"/>
              <a:gd name="connsiteY5" fmla="*/ 2498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270 w 10008"/>
              <a:gd name="connsiteY4" fmla="*/ 312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455 w 10008"/>
              <a:gd name="connsiteY4" fmla="*/ 3701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3"/>
              <a:gd name="connsiteX1" fmla="*/ 4921 w 10008"/>
              <a:gd name="connsiteY1" fmla="*/ 9675 h 10003"/>
              <a:gd name="connsiteX2" fmla="*/ 10008 w 10008"/>
              <a:gd name="connsiteY2" fmla="*/ 5525 h 10003"/>
              <a:gd name="connsiteX3" fmla="*/ 10008 w 10008"/>
              <a:gd name="connsiteY3" fmla="*/ 0 h 10003"/>
              <a:gd name="connsiteX4" fmla="*/ 4557 w 10008"/>
              <a:gd name="connsiteY4" fmla="*/ 3442 h 10003"/>
              <a:gd name="connsiteX5" fmla="*/ 0 w 10008"/>
              <a:gd name="connsiteY5" fmla="*/ 2277 h 10003"/>
              <a:gd name="connsiteX0" fmla="*/ 8 w 10008"/>
              <a:gd name="connsiteY0" fmla="*/ 9374 h 10003"/>
              <a:gd name="connsiteX1" fmla="*/ 4921 w 10008"/>
              <a:gd name="connsiteY1" fmla="*/ 9675 h 10003"/>
              <a:gd name="connsiteX2" fmla="*/ 10008 w 10008"/>
              <a:gd name="connsiteY2" fmla="*/ 5525 h 10003"/>
              <a:gd name="connsiteX3" fmla="*/ 10008 w 10008"/>
              <a:gd name="connsiteY3" fmla="*/ 0 h 10003"/>
              <a:gd name="connsiteX4" fmla="*/ 4557 w 10008"/>
              <a:gd name="connsiteY4" fmla="*/ 3442 h 10003"/>
              <a:gd name="connsiteX5" fmla="*/ 0 w 10008"/>
              <a:gd name="connsiteY5" fmla="*/ 2277 h 10003"/>
              <a:gd name="connsiteX0" fmla="*/ 8 w 10008"/>
              <a:gd name="connsiteY0" fmla="*/ 9374 h 10116"/>
              <a:gd name="connsiteX1" fmla="*/ 4666 w 10008"/>
              <a:gd name="connsiteY1" fmla="*/ 9830 h 10116"/>
              <a:gd name="connsiteX2" fmla="*/ 10008 w 10008"/>
              <a:gd name="connsiteY2" fmla="*/ 5525 h 10116"/>
              <a:gd name="connsiteX3" fmla="*/ 10008 w 10008"/>
              <a:gd name="connsiteY3" fmla="*/ 0 h 10116"/>
              <a:gd name="connsiteX4" fmla="*/ 4557 w 10008"/>
              <a:gd name="connsiteY4" fmla="*/ 3442 h 10116"/>
              <a:gd name="connsiteX5" fmla="*/ 0 w 10008"/>
              <a:gd name="connsiteY5" fmla="*/ 2277 h 10116"/>
              <a:gd name="connsiteX0" fmla="*/ 8 w 10008"/>
              <a:gd name="connsiteY0" fmla="*/ 9426 h 10133"/>
              <a:gd name="connsiteX1" fmla="*/ 4666 w 10008"/>
              <a:gd name="connsiteY1" fmla="*/ 9830 h 10133"/>
              <a:gd name="connsiteX2" fmla="*/ 10008 w 10008"/>
              <a:gd name="connsiteY2" fmla="*/ 5525 h 10133"/>
              <a:gd name="connsiteX3" fmla="*/ 10008 w 10008"/>
              <a:gd name="connsiteY3" fmla="*/ 0 h 10133"/>
              <a:gd name="connsiteX4" fmla="*/ 4557 w 10008"/>
              <a:gd name="connsiteY4" fmla="*/ 3442 h 10133"/>
              <a:gd name="connsiteX5" fmla="*/ 0 w 10008"/>
              <a:gd name="connsiteY5" fmla="*/ 2277 h 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8" h="10133">
                <a:moveTo>
                  <a:pt x="8" y="9426"/>
                </a:moveTo>
                <a:cubicBezTo>
                  <a:pt x="944" y="9964"/>
                  <a:pt x="2999" y="10480"/>
                  <a:pt x="4666" y="9830"/>
                </a:cubicBezTo>
                <a:cubicBezTo>
                  <a:pt x="6333" y="9180"/>
                  <a:pt x="7798" y="8250"/>
                  <a:pt x="10008" y="5525"/>
                </a:cubicBezTo>
                <a:cubicBezTo>
                  <a:pt x="10008" y="2030"/>
                  <a:pt x="10006" y="3483"/>
                  <a:pt x="10008" y="0"/>
                </a:cubicBezTo>
                <a:cubicBezTo>
                  <a:pt x="7612" y="2424"/>
                  <a:pt x="6222" y="3248"/>
                  <a:pt x="4557" y="3442"/>
                </a:cubicBezTo>
                <a:cubicBezTo>
                  <a:pt x="2588" y="3638"/>
                  <a:pt x="2030" y="3272"/>
                  <a:pt x="0" y="2277"/>
                </a:cubicBezTo>
              </a:path>
            </a:pathLst>
          </a:custGeom>
          <a:solidFill>
            <a:srgbClr val="82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 sz="1620"/>
          </a:p>
        </p:txBody>
      </p:sp>
      <p:sp>
        <p:nvSpPr>
          <p:cNvPr id="241700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0000" y="2857500"/>
            <a:ext cx="7884000" cy="168407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16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b="1" dirty="0" smtClean="0">
                <a:solidFill>
                  <a:srgbClr val="FFFFFF"/>
                </a:solidFill>
              </a:rPr>
              <a:t>Herzlich willkommen</a:t>
            </a:r>
            <a:br>
              <a:rPr lang="de-DE" altLang="de-DE" b="1" dirty="0" smtClean="0">
                <a:solidFill>
                  <a:srgbClr val="FFFFFF"/>
                </a:solidFill>
              </a:rPr>
            </a:br>
            <a:r>
              <a:rPr lang="de-DE" altLang="de-DE" b="1" dirty="0" smtClean="0">
                <a:solidFill>
                  <a:srgbClr val="FFFFFF"/>
                </a:solidFill>
              </a:rPr>
              <a:t>zur Bilanzpressekonferenz</a:t>
            </a:r>
            <a:br>
              <a:rPr lang="de-DE" altLang="de-DE" b="1" dirty="0" smtClean="0">
                <a:solidFill>
                  <a:srgbClr val="FFFFFF"/>
                </a:solidFill>
              </a:rPr>
            </a:br>
            <a:r>
              <a:rPr lang="de-DE" altLang="de-DE" b="1" dirty="0" smtClean="0">
                <a:solidFill>
                  <a:srgbClr val="FFFFFF"/>
                </a:solidFill>
              </a:rPr>
              <a:t>der Energiedienst Holding AG</a:t>
            </a:r>
            <a:endParaRPr lang="de-DE" altLang="de-DE" noProof="0" dirty="0"/>
          </a:p>
        </p:txBody>
      </p:sp>
      <p:sp>
        <p:nvSpPr>
          <p:cNvPr id="241714" name="Rectangle 5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20001" y="4572000"/>
            <a:ext cx="5751689" cy="75009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spcAft>
                <a:spcPct val="0"/>
              </a:spcAft>
              <a:buFontTx/>
              <a:buNone/>
              <a:defRPr sz="1260"/>
            </a:lvl1pPr>
          </a:lstStyle>
          <a:p>
            <a:r>
              <a:rPr lang="de-DE" altLang="de-DE" dirty="0" smtClean="0"/>
              <a:t>25. Februar 2022</a:t>
            </a:r>
            <a:endParaRPr lang="de-DE" altLang="de-DE" dirty="0"/>
          </a:p>
        </p:txBody>
      </p:sp>
      <p:pic>
        <p:nvPicPr>
          <p:cNvPr id="7" name="Picture 62" descr="D:\meb\Files\Energiedienst\Energiedienst_Holding_logo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00" y="4593600"/>
            <a:ext cx="1601026" cy="7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2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7"/>
          <p:cNvSpPr>
            <a:spLocks/>
          </p:cNvSpPr>
          <p:nvPr userDrawn="1"/>
        </p:nvSpPr>
        <p:spPr bwMode="auto">
          <a:xfrm>
            <a:off x="-7316" y="2222503"/>
            <a:ext cx="9151316" cy="2332973"/>
          </a:xfrm>
          <a:custGeom>
            <a:avLst/>
            <a:gdLst>
              <a:gd name="T0" fmla="*/ 0 w 5760"/>
              <a:gd name="T1" fmla="*/ 1585 h 1743"/>
              <a:gd name="T2" fmla="*/ 2830 w 5760"/>
              <a:gd name="T3" fmla="*/ 1636 h 1743"/>
              <a:gd name="T4" fmla="*/ 5760 w 5760"/>
              <a:gd name="T5" fmla="*/ 975 h 1743"/>
              <a:gd name="T6" fmla="*/ 5760 w 5760"/>
              <a:gd name="T7" fmla="*/ 0 h 1743"/>
              <a:gd name="T8" fmla="*/ 2455 w 5760"/>
              <a:gd name="T9" fmla="*/ 528 h 1743"/>
              <a:gd name="T10" fmla="*/ 0 w 5760"/>
              <a:gd name="T11" fmla="*/ 343 h 1743"/>
              <a:gd name="connsiteX0" fmla="*/ 0 w 10000"/>
              <a:gd name="connsiteY0" fmla="*/ 9094 h 9701"/>
              <a:gd name="connsiteX1" fmla="*/ 4913 w 10000"/>
              <a:gd name="connsiteY1" fmla="*/ 9386 h 9701"/>
              <a:gd name="connsiteX2" fmla="*/ 10000 w 10000"/>
              <a:gd name="connsiteY2" fmla="*/ 5594 h 9701"/>
              <a:gd name="connsiteX3" fmla="*/ 10000 w 10000"/>
              <a:gd name="connsiteY3" fmla="*/ 0 h 9701"/>
              <a:gd name="connsiteX4" fmla="*/ 4262 w 10000"/>
              <a:gd name="connsiteY4" fmla="*/ 3029 h 9701"/>
              <a:gd name="connsiteX5" fmla="*/ 0 w 10000"/>
              <a:gd name="connsiteY5" fmla="*/ 2209 h 9701"/>
              <a:gd name="connsiteX0" fmla="*/ 0 w 10000"/>
              <a:gd name="connsiteY0" fmla="*/ 9374 h 10000"/>
              <a:gd name="connsiteX1" fmla="*/ 4913 w 10000"/>
              <a:gd name="connsiteY1" fmla="*/ 9675 h 10000"/>
              <a:gd name="connsiteX2" fmla="*/ 10000 w 10000"/>
              <a:gd name="connsiteY2" fmla="*/ 5766 h 10000"/>
              <a:gd name="connsiteX3" fmla="*/ 10000 w 10000"/>
              <a:gd name="connsiteY3" fmla="*/ 0 h 10000"/>
              <a:gd name="connsiteX4" fmla="*/ 4262 w 10000"/>
              <a:gd name="connsiteY4" fmla="*/ 3122 h 10000"/>
              <a:gd name="connsiteX5" fmla="*/ 7 w 10000"/>
              <a:gd name="connsiteY5" fmla="*/ 2498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270 w 10008"/>
              <a:gd name="connsiteY4" fmla="*/ 312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455 w 10008"/>
              <a:gd name="connsiteY4" fmla="*/ 3701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0"/>
              <a:gd name="connsiteX1" fmla="*/ 4921 w 10008"/>
              <a:gd name="connsiteY1" fmla="*/ 9675 h 10000"/>
              <a:gd name="connsiteX2" fmla="*/ 10008 w 10008"/>
              <a:gd name="connsiteY2" fmla="*/ 5766 h 10000"/>
              <a:gd name="connsiteX3" fmla="*/ 10008 w 10008"/>
              <a:gd name="connsiteY3" fmla="*/ 0 h 10000"/>
              <a:gd name="connsiteX4" fmla="*/ 4557 w 10008"/>
              <a:gd name="connsiteY4" fmla="*/ 3442 h 10000"/>
              <a:gd name="connsiteX5" fmla="*/ 0 w 10008"/>
              <a:gd name="connsiteY5" fmla="*/ 2277 h 10000"/>
              <a:gd name="connsiteX0" fmla="*/ 8 w 10008"/>
              <a:gd name="connsiteY0" fmla="*/ 9374 h 10003"/>
              <a:gd name="connsiteX1" fmla="*/ 4921 w 10008"/>
              <a:gd name="connsiteY1" fmla="*/ 9675 h 10003"/>
              <a:gd name="connsiteX2" fmla="*/ 10008 w 10008"/>
              <a:gd name="connsiteY2" fmla="*/ 5525 h 10003"/>
              <a:gd name="connsiteX3" fmla="*/ 10008 w 10008"/>
              <a:gd name="connsiteY3" fmla="*/ 0 h 10003"/>
              <a:gd name="connsiteX4" fmla="*/ 4557 w 10008"/>
              <a:gd name="connsiteY4" fmla="*/ 3442 h 10003"/>
              <a:gd name="connsiteX5" fmla="*/ 0 w 10008"/>
              <a:gd name="connsiteY5" fmla="*/ 2277 h 10003"/>
              <a:gd name="connsiteX0" fmla="*/ 8 w 10008"/>
              <a:gd name="connsiteY0" fmla="*/ 9374 h 10003"/>
              <a:gd name="connsiteX1" fmla="*/ 4921 w 10008"/>
              <a:gd name="connsiteY1" fmla="*/ 9675 h 10003"/>
              <a:gd name="connsiteX2" fmla="*/ 10008 w 10008"/>
              <a:gd name="connsiteY2" fmla="*/ 5525 h 10003"/>
              <a:gd name="connsiteX3" fmla="*/ 10008 w 10008"/>
              <a:gd name="connsiteY3" fmla="*/ 0 h 10003"/>
              <a:gd name="connsiteX4" fmla="*/ 4557 w 10008"/>
              <a:gd name="connsiteY4" fmla="*/ 3442 h 10003"/>
              <a:gd name="connsiteX5" fmla="*/ 0 w 10008"/>
              <a:gd name="connsiteY5" fmla="*/ 2277 h 10003"/>
              <a:gd name="connsiteX0" fmla="*/ 8 w 10008"/>
              <a:gd name="connsiteY0" fmla="*/ 9374 h 10116"/>
              <a:gd name="connsiteX1" fmla="*/ 4666 w 10008"/>
              <a:gd name="connsiteY1" fmla="*/ 9830 h 10116"/>
              <a:gd name="connsiteX2" fmla="*/ 10008 w 10008"/>
              <a:gd name="connsiteY2" fmla="*/ 5525 h 10116"/>
              <a:gd name="connsiteX3" fmla="*/ 10008 w 10008"/>
              <a:gd name="connsiteY3" fmla="*/ 0 h 10116"/>
              <a:gd name="connsiteX4" fmla="*/ 4557 w 10008"/>
              <a:gd name="connsiteY4" fmla="*/ 3442 h 10116"/>
              <a:gd name="connsiteX5" fmla="*/ 0 w 10008"/>
              <a:gd name="connsiteY5" fmla="*/ 2277 h 10116"/>
              <a:gd name="connsiteX0" fmla="*/ 8 w 10008"/>
              <a:gd name="connsiteY0" fmla="*/ 9426 h 10133"/>
              <a:gd name="connsiteX1" fmla="*/ 4666 w 10008"/>
              <a:gd name="connsiteY1" fmla="*/ 9830 h 10133"/>
              <a:gd name="connsiteX2" fmla="*/ 10008 w 10008"/>
              <a:gd name="connsiteY2" fmla="*/ 5525 h 10133"/>
              <a:gd name="connsiteX3" fmla="*/ 10008 w 10008"/>
              <a:gd name="connsiteY3" fmla="*/ 0 h 10133"/>
              <a:gd name="connsiteX4" fmla="*/ 4557 w 10008"/>
              <a:gd name="connsiteY4" fmla="*/ 3442 h 10133"/>
              <a:gd name="connsiteX5" fmla="*/ 0 w 10008"/>
              <a:gd name="connsiteY5" fmla="*/ 2277 h 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8" h="10133">
                <a:moveTo>
                  <a:pt x="8" y="9426"/>
                </a:moveTo>
                <a:cubicBezTo>
                  <a:pt x="944" y="9964"/>
                  <a:pt x="2999" y="10480"/>
                  <a:pt x="4666" y="9830"/>
                </a:cubicBezTo>
                <a:cubicBezTo>
                  <a:pt x="6333" y="9180"/>
                  <a:pt x="7798" y="8250"/>
                  <a:pt x="10008" y="5525"/>
                </a:cubicBezTo>
                <a:cubicBezTo>
                  <a:pt x="10008" y="2030"/>
                  <a:pt x="10006" y="3483"/>
                  <a:pt x="10008" y="0"/>
                </a:cubicBezTo>
                <a:cubicBezTo>
                  <a:pt x="7612" y="2424"/>
                  <a:pt x="6222" y="3248"/>
                  <a:pt x="4557" y="3442"/>
                </a:cubicBezTo>
                <a:cubicBezTo>
                  <a:pt x="2588" y="3638"/>
                  <a:pt x="2030" y="3272"/>
                  <a:pt x="0" y="2277"/>
                </a:cubicBezTo>
              </a:path>
            </a:pathLst>
          </a:custGeom>
          <a:solidFill>
            <a:srgbClr val="82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720000" y="2857500"/>
            <a:ext cx="7884000" cy="168407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  <a:endParaRPr lang="de-DE" altLang="de-DE" noProof="0" dirty="0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20000" y="4572000"/>
            <a:ext cx="5751689" cy="75009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spcAft>
                <a:spcPct val="0"/>
              </a:spcAft>
              <a:buFontTx/>
              <a:buNone/>
              <a:defRPr sz="1400"/>
            </a:lvl1pPr>
          </a:lstStyle>
          <a:p>
            <a:pPr lvl="0"/>
            <a:r>
              <a:rPr lang="de-DE" altLang="de-DE" noProof="0" dirty="0"/>
              <a:t>Energiedienst-Gruppe, Jürg Reichert</a:t>
            </a:r>
          </a:p>
        </p:txBody>
      </p:sp>
      <p:pic>
        <p:nvPicPr>
          <p:cNvPr id="10" name="Picture 62" descr="D:\meb\Files\Energiedienst\Energiedienst_Holding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00" y="4593600"/>
            <a:ext cx="1601026" cy="7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1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DF1D49-CCC4-449A-9E20-6181B46BC1EB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F26CE467-0299-BD46-B06A-0151A3397A19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1188000"/>
            <a:ext cx="7884000" cy="36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0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12779-7883-48D8-8FAE-7ACF964656CA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512ABE15-3422-304F-8935-00080F648489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720000" y="1188000"/>
            <a:ext cx="3780000" cy="36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4824000" y="1188000"/>
            <a:ext cx="3780000" cy="36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7691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494FB863-64C0-DF40-A1A3-A01204E67680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0000" y="5256000"/>
            <a:ext cx="800100" cy="300303"/>
          </a:xfrm>
        </p:spPr>
        <p:txBody>
          <a:bodyPr/>
          <a:lstStyle>
            <a:lvl1pPr>
              <a:defRPr/>
            </a:lvl1pPr>
          </a:lstStyle>
          <a:p>
            <a:fld id="{1E012779-7883-48D8-8FAE-7ACF964656CA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009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8"/>
          <p:cNvSpPr>
            <a:spLocks/>
          </p:cNvSpPr>
          <p:nvPr userDrawn="1"/>
        </p:nvSpPr>
        <p:spPr bwMode="auto">
          <a:xfrm>
            <a:off x="0" y="4718829"/>
            <a:ext cx="9144000" cy="998818"/>
          </a:xfrm>
          <a:custGeom>
            <a:avLst/>
            <a:gdLst>
              <a:gd name="T0" fmla="*/ 0 w 5760"/>
              <a:gd name="T1" fmla="*/ 686 h 686"/>
              <a:gd name="T2" fmla="*/ 5760 w 5760"/>
              <a:gd name="T3" fmla="*/ 686 h 686"/>
              <a:gd name="T4" fmla="*/ 5760 w 5760"/>
              <a:gd name="T5" fmla="*/ 0 h 686"/>
              <a:gd name="T6" fmla="*/ 2406 w 5760"/>
              <a:gd name="T7" fmla="*/ 534 h 686"/>
              <a:gd name="T8" fmla="*/ 0 w 5760"/>
              <a:gd name="T9" fmla="*/ 344 h 68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9184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473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473 w 10000"/>
              <a:gd name="connsiteY3" fmla="*/ 8790 h 11006"/>
              <a:gd name="connsiteX4" fmla="*/ 0 w 10000"/>
              <a:gd name="connsiteY4" fmla="*/ 6021 h 1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06">
                <a:moveTo>
                  <a:pt x="0" y="11006"/>
                </a:moveTo>
                <a:lnTo>
                  <a:pt x="10000" y="11006"/>
                </a:lnTo>
                <a:lnTo>
                  <a:pt x="10000" y="0"/>
                </a:lnTo>
                <a:cubicBezTo>
                  <a:pt x="8223" y="5335"/>
                  <a:pt x="6140" y="8353"/>
                  <a:pt x="4473" y="8790"/>
                </a:cubicBezTo>
                <a:cubicBezTo>
                  <a:pt x="2504" y="9271"/>
                  <a:pt x="854" y="7216"/>
                  <a:pt x="0" y="6021"/>
                </a:cubicBezTo>
              </a:path>
            </a:pathLst>
          </a:custGeom>
          <a:solidFill>
            <a:srgbClr val="82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EBF4FB07-3BD0-AC4F-B599-301F980E482B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0000" y="5256000"/>
            <a:ext cx="800100" cy="300303"/>
          </a:xfrm>
        </p:spPr>
        <p:txBody>
          <a:bodyPr/>
          <a:lstStyle>
            <a:lvl1pPr>
              <a:defRPr/>
            </a:lvl1pPr>
          </a:lstStyle>
          <a:p>
            <a:fld id="{1E012779-7883-48D8-8FAE-7ACF964656CA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757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24000" y="1198564"/>
            <a:ext cx="3780000" cy="35983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4D9C43CB-FC5F-674C-B3A1-E17A00B21E01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0000" y="5256000"/>
            <a:ext cx="800100" cy="300303"/>
          </a:xfrm>
        </p:spPr>
        <p:txBody>
          <a:bodyPr/>
          <a:lstStyle>
            <a:lvl1pPr>
              <a:defRPr/>
            </a:lvl1pPr>
          </a:lstStyle>
          <a:p>
            <a:fld id="{1E012779-7883-48D8-8FAE-7ACF964656CA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19999" y="0"/>
            <a:ext cx="6480000" cy="939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720000" y="1260000"/>
            <a:ext cx="378000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83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5D7F7-6CE3-4C95-842D-E9000468AC6B}" type="slidenum">
              <a:rPr lang="de-DE" altLang="de-DE" smtClean="0"/>
              <a:pPr/>
              <a:t>‹Nr.›</a:t>
            </a:fld>
            <a:r>
              <a:rPr lang="de-DE" altLang="de-DE"/>
              <a:t>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D1DA54-0155-B445-B5C9-E5B1176635F0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20000" y="1260000"/>
            <a:ext cx="378000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/>
          </p:nvPr>
        </p:nvSpPr>
        <p:spPr>
          <a:xfrm>
            <a:off x="4824000" y="1260000"/>
            <a:ext cx="378000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2071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0273"/>
            <a:ext cx="6199012" cy="8995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720000" y="1198564"/>
            <a:ext cx="7884000" cy="3598333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56000"/>
            <a:ext cx="36000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/>
              <a:t>Energiedienst, Jürg Reichert</a:t>
            </a:r>
            <a:endParaRPr lang="de-DE" altLang="de-DE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36C72106-6B41-6F49-9872-0775312075E0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0000" y="5256000"/>
            <a:ext cx="800100" cy="300303"/>
          </a:xfrm>
        </p:spPr>
        <p:txBody>
          <a:bodyPr/>
          <a:lstStyle>
            <a:lvl1pPr>
              <a:defRPr/>
            </a:lvl1pPr>
          </a:lstStyle>
          <a:p>
            <a:fld id="{1E012779-7883-48D8-8FAE-7ACF964656CA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764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8"/>
          <p:cNvSpPr>
            <a:spLocks/>
          </p:cNvSpPr>
          <p:nvPr userDrawn="1"/>
        </p:nvSpPr>
        <p:spPr bwMode="auto">
          <a:xfrm>
            <a:off x="0" y="4718829"/>
            <a:ext cx="9144000" cy="998818"/>
          </a:xfrm>
          <a:custGeom>
            <a:avLst/>
            <a:gdLst>
              <a:gd name="T0" fmla="*/ 0 w 5760"/>
              <a:gd name="T1" fmla="*/ 686 h 686"/>
              <a:gd name="T2" fmla="*/ 5760 w 5760"/>
              <a:gd name="T3" fmla="*/ 686 h 686"/>
              <a:gd name="T4" fmla="*/ 5760 w 5760"/>
              <a:gd name="T5" fmla="*/ 0 h 686"/>
              <a:gd name="T6" fmla="*/ 2406 w 5760"/>
              <a:gd name="T7" fmla="*/ 534 h 686"/>
              <a:gd name="T8" fmla="*/ 0 w 5760"/>
              <a:gd name="T9" fmla="*/ 344 h 68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9184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473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473 w 10000"/>
              <a:gd name="connsiteY3" fmla="*/ 8790 h 11006"/>
              <a:gd name="connsiteX4" fmla="*/ 0 w 10000"/>
              <a:gd name="connsiteY4" fmla="*/ 6021 h 1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06">
                <a:moveTo>
                  <a:pt x="0" y="11006"/>
                </a:moveTo>
                <a:lnTo>
                  <a:pt x="10000" y="11006"/>
                </a:lnTo>
                <a:lnTo>
                  <a:pt x="10000" y="0"/>
                </a:lnTo>
                <a:cubicBezTo>
                  <a:pt x="8223" y="5335"/>
                  <a:pt x="6140" y="8353"/>
                  <a:pt x="4473" y="8790"/>
                </a:cubicBezTo>
                <a:cubicBezTo>
                  <a:pt x="2504" y="9271"/>
                  <a:pt x="854" y="7216"/>
                  <a:pt x="0" y="6021"/>
                </a:cubicBezTo>
              </a:path>
            </a:pathLst>
          </a:custGeom>
          <a:solidFill>
            <a:srgbClr val="82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/>
          </a:p>
        </p:txBody>
      </p:sp>
      <p:sp>
        <p:nvSpPr>
          <p:cNvPr id="2407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68335"/>
            <a:ext cx="3600000" cy="28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de-DE" altLang="de-DE" dirty="0"/>
              <a:t>Energiedienst, Jürg Reichert</a:t>
            </a:r>
          </a:p>
        </p:txBody>
      </p:sp>
      <p:sp>
        <p:nvSpPr>
          <p:cNvPr id="240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0"/>
            <a:ext cx="6480000" cy="9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240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999" y="1188000"/>
            <a:ext cx="7884000" cy="359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407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000" y="5256000"/>
            <a:ext cx="8001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C035D7F7-6CE3-4C95-842D-E9000468AC6B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  <p:pic>
        <p:nvPicPr>
          <p:cNvPr id="10" name="Picture 62" descr="D:\meb\Files\Energiedienst\Energiedienst_Holding_logo.e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2" y="359835"/>
            <a:ext cx="1247509" cy="5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700" smtClean="0"/>
            </a:lvl1pPr>
          </a:lstStyle>
          <a:p>
            <a:fld id="{FF2A5626-AD92-BC40-8813-39E1B804A4D8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720000" y="144000"/>
            <a:ext cx="619901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5pPr>
            <a:lvl6pPr marL="39614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79229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1188442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1584589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700" kern="0" spc="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52" r:id="rId3"/>
    <p:sldLayoutId id="2147483654" r:id="rId4"/>
    <p:sldLayoutId id="2147483656" r:id="rId5"/>
    <p:sldLayoutId id="2147483657" r:id="rId6"/>
    <p:sldLayoutId id="2147483662" r:id="rId7"/>
    <p:sldLayoutId id="2147483668" r:id="rId8"/>
    <p:sldLayoutId id="2147483663" r:id="rId9"/>
    <p:sldLayoutId id="2147483667" r:id="rId10"/>
    <p:sldLayoutId id="2147483664" r:id="rId11"/>
    <p:sldLayoutId id="2147483665" r:id="rId12"/>
    <p:sldLayoutId id="2147483669" r:id="rId13"/>
  </p:sldLayoutIdLst>
  <p:hf hdr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5pPr>
      <a:lvl6pPr marL="396148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6pPr>
      <a:lvl7pPr marL="792295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7pPr>
      <a:lvl8pPr marL="1188442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8pPr>
      <a:lvl9pPr marL="1584589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Arial" charset="0"/>
        </a:defRPr>
      </a:lvl9pPr>
    </p:titleStyle>
    <p:bodyStyle>
      <a:lvl1pPr marL="163686" indent="-163686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91059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2pPr>
      <a:lvl3pPr marL="818429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3pPr>
      <a:lvl4pPr marL="1152679" indent="-169189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4pPr>
      <a:lvl5pPr marL="1480050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5pPr>
      <a:lvl6pPr marL="1876198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6pPr>
      <a:lvl7pPr marL="2272346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7pPr>
      <a:lvl8pPr marL="2668493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8pPr>
      <a:lvl9pPr marL="3064640" indent="-162311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148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295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42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589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737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885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032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180" algn="l" defTabSz="79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8"/>
          <p:cNvSpPr>
            <a:spLocks/>
          </p:cNvSpPr>
          <p:nvPr userDrawn="1"/>
        </p:nvSpPr>
        <p:spPr bwMode="auto">
          <a:xfrm>
            <a:off x="0" y="4718829"/>
            <a:ext cx="9144000" cy="998818"/>
          </a:xfrm>
          <a:custGeom>
            <a:avLst/>
            <a:gdLst>
              <a:gd name="T0" fmla="*/ 0 w 5760"/>
              <a:gd name="T1" fmla="*/ 686 h 686"/>
              <a:gd name="T2" fmla="*/ 5760 w 5760"/>
              <a:gd name="T3" fmla="*/ 686 h 686"/>
              <a:gd name="T4" fmla="*/ 5760 w 5760"/>
              <a:gd name="T5" fmla="*/ 0 h 686"/>
              <a:gd name="T6" fmla="*/ 2406 w 5760"/>
              <a:gd name="T7" fmla="*/ 534 h 686"/>
              <a:gd name="T8" fmla="*/ 0 w 5760"/>
              <a:gd name="T9" fmla="*/ 344 h 68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177 w 10000"/>
              <a:gd name="connsiteY3" fmla="*/ 9184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473 w 10000"/>
              <a:gd name="connsiteY3" fmla="*/ 8790 h 11006"/>
              <a:gd name="connsiteX4" fmla="*/ 0 w 10000"/>
              <a:gd name="connsiteY4" fmla="*/ 6021 h 11006"/>
              <a:gd name="connsiteX0" fmla="*/ 0 w 10000"/>
              <a:gd name="connsiteY0" fmla="*/ 11006 h 11006"/>
              <a:gd name="connsiteX1" fmla="*/ 10000 w 10000"/>
              <a:gd name="connsiteY1" fmla="*/ 11006 h 11006"/>
              <a:gd name="connsiteX2" fmla="*/ 10000 w 10000"/>
              <a:gd name="connsiteY2" fmla="*/ 0 h 11006"/>
              <a:gd name="connsiteX3" fmla="*/ 4473 w 10000"/>
              <a:gd name="connsiteY3" fmla="*/ 8790 h 11006"/>
              <a:gd name="connsiteX4" fmla="*/ 0 w 10000"/>
              <a:gd name="connsiteY4" fmla="*/ 6021 h 1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006">
                <a:moveTo>
                  <a:pt x="0" y="11006"/>
                </a:moveTo>
                <a:lnTo>
                  <a:pt x="10000" y="11006"/>
                </a:lnTo>
                <a:lnTo>
                  <a:pt x="10000" y="0"/>
                </a:lnTo>
                <a:cubicBezTo>
                  <a:pt x="8223" y="5335"/>
                  <a:pt x="6140" y="8353"/>
                  <a:pt x="4473" y="8790"/>
                </a:cubicBezTo>
                <a:cubicBezTo>
                  <a:pt x="2504" y="9271"/>
                  <a:pt x="854" y="7216"/>
                  <a:pt x="0" y="6021"/>
                </a:cubicBezTo>
              </a:path>
            </a:pathLst>
          </a:custGeom>
          <a:solidFill>
            <a:srgbClr val="82B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de-DE" sz="1620"/>
          </a:p>
        </p:txBody>
      </p:sp>
      <p:sp>
        <p:nvSpPr>
          <p:cNvPr id="2407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4000" y="5268335"/>
            <a:ext cx="3600000" cy="28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30"/>
            </a:lvl1pPr>
          </a:lstStyle>
          <a:p>
            <a:r>
              <a:rPr lang="de-DE" altLang="de-DE" dirty="0"/>
              <a:t>Energiedienst, Jürg Reichert</a:t>
            </a:r>
          </a:p>
        </p:txBody>
      </p:sp>
      <p:sp>
        <p:nvSpPr>
          <p:cNvPr id="240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0"/>
            <a:ext cx="6480000" cy="9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240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999" y="1188000"/>
            <a:ext cx="7884000" cy="359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407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000" y="5256000"/>
            <a:ext cx="800100" cy="3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630"/>
            </a:lvl1pPr>
          </a:lstStyle>
          <a:p>
            <a:fld id="{C035D7F7-6CE3-4C95-842D-E9000468AC6B}" type="slidenum">
              <a:rPr lang="de-DE" altLang="de-DE"/>
              <a:pPr/>
              <a:t>‹Nr.›</a:t>
            </a:fld>
            <a:r>
              <a:rPr lang="de-DE" altLang="de-DE"/>
              <a:t>  </a:t>
            </a:r>
          </a:p>
        </p:txBody>
      </p:sp>
      <p:pic>
        <p:nvPicPr>
          <p:cNvPr id="10" name="Picture 62" descr="D:\meb\Files\Energiedienst\Energiedienst_Holding_logo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3" y="359836"/>
            <a:ext cx="1247509" cy="5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04000" y="5086801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de-DE" sz="630" smtClean="0"/>
            </a:lvl1pPr>
          </a:lstStyle>
          <a:p>
            <a:fld id="{FF2A5626-AD92-BC40-8813-39E1B804A4D8}" type="datetime1">
              <a:rPr lang="de-CH" smtClean="0"/>
              <a:t>18.02.2022</a:t>
            </a:fld>
            <a:endParaRPr lang="de-DE" dirty="0"/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720000" y="144000"/>
            <a:ext cx="619901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5pPr>
            <a:lvl6pPr marL="39614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79229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1188442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1584589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630" kern="0" spc="45" dirty="0"/>
          </a:p>
        </p:txBody>
      </p:sp>
    </p:spTree>
    <p:extLst>
      <p:ext uri="{BB962C8B-B14F-4D97-AF65-F5344CB8AC3E}">
        <p14:creationId xmlns:p14="http://schemas.microsoft.com/office/powerpoint/2010/main" val="3077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5pPr>
      <a:lvl6pPr marL="356534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6pPr>
      <a:lvl7pPr marL="713066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7pPr>
      <a:lvl8pPr marL="1069598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8pPr>
      <a:lvl9pPr marL="142613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30">
          <a:solidFill>
            <a:schemeClr val="tx1"/>
          </a:solidFill>
          <a:latin typeface="Arial" charset="0"/>
        </a:defRPr>
      </a:lvl9pPr>
    </p:titleStyle>
    <p:bodyStyle>
      <a:lvl1pPr marL="147317" indent="-147317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  <a:ea typeface="+mn-ea"/>
          <a:cs typeface="+mn-cs"/>
        </a:defRPr>
      </a:lvl1pPr>
      <a:lvl2pPr marL="441953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2pPr>
      <a:lvl3pPr marL="736586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3pPr>
      <a:lvl4pPr marL="1037411" indent="-15227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4pPr>
      <a:lvl5pPr marL="1332045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5pPr>
      <a:lvl6pPr marL="1688579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6pPr>
      <a:lvl7pPr marL="2045111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7pPr>
      <a:lvl8pPr marL="2401644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8pPr>
      <a:lvl9pPr marL="2758176" indent="-146080" algn="l" rtl="0" eaLnBrk="1" fontAlgn="base" hangingPunct="1">
        <a:lnSpc>
          <a:spcPct val="105000"/>
        </a:lnSpc>
        <a:spcBef>
          <a:spcPct val="0"/>
        </a:spcBef>
        <a:spcAft>
          <a:spcPct val="30000"/>
        </a:spcAft>
        <a:buClr>
          <a:schemeClr val="accent1"/>
        </a:buClr>
        <a:buFont typeface="Times" charset="0"/>
        <a:buChar char="•"/>
        <a:defRPr sz="153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56534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13066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69598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30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782663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39197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495729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852262" algn="l" defTabSz="713066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20000" y="2838450"/>
            <a:ext cx="7480799" cy="1546860"/>
          </a:xfrm>
        </p:spPr>
        <p:txBody>
          <a:bodyPr/>
          <a:lstStyle/>
          <a:p>
            <a:r>
              <a:rPr lang="de-DE" sz="27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de-DE" sz="27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altLang="de-DE" sz="2400" b="1" dirty="0">
                <a:solidFill>
                  <a:srgbClr val="FFFFFF"/>
                </a:solidFill>
              </a:rPr>
              <a:t>Herzlich willkommen</a:t>
            </a:r>
            <a:br>
              <a:rPr lang="de-DE" altLang="de-DE" sz="2400" b="1" dirty="0">
                <a:solidFill>
                  <a:srgbClr val="FFFFFF"/>
                </a:solidFill>
              </a:rPr>
            </a:br>
            <a:r>
              <a:rPr lang="de-DE" altLang="de-DE" sz="2400" b="1" dirty="0">
                <a:solidFill>
                  <a:srgbClr val="FFFFFF"/>
                </a:solidFill>
              </a:rPr>
              <a:t>zur Bilanzpressekonferenz</a:t>
            </a:r>
            <a:br>
              <a:rPr lang="de-DE" altLang="de-DE" sz="2400" b="1" dirty="0">
                <a:solidFill>
                  <a:srgbClr val="FFFFFF"/>
                </a:solidFill>
              </a:rPr>
            </a:br>
            <a:r>
              <a:rPr lang="de-DE" altLang="de-DE" sz="2400" b="1" dirty="0">
                <a:solidFill>
                  <a:srgbClr val="FFFFFF"/>
                </a:solidFill>
              </a:rPr>
              <a:t>der Energiedienst Holding AG</a:t>
            </a:r>
            <a:endParaRPr lang="de-DE" altLang="de-DE" sz="2400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altLang="de-DE" dirty="0"/>
              <a:t>25.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4241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4BF210A-16E9-44A1-8A09-F1A39ADC03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Folie" r:id="rId6" imgW="395" imgH="394" progId="TCLayout.ActiveDocument.1">
                  <p:embed/>
                </p:oleObj>
              </mc:Choice>
              <mc:Fallback>
                <p:oleObj name="think-cell Folie" r:id="rId6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4BF210A-16E9-44A1-8A09-F1A39ADC0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40C4952-F6CF-4DB2-AF70-DF483586DFB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tri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1424209" y="1155750"/>
            <a:ext cx="6272984" cy="3749754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tri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59DC08A-14F9-4798-BAD9-55CE8A0E6FC3}"/>
              </a:ext>
            </a:extLst>
          </p:cNvPr>
          <p:cNvSpPr txBox="1">
            <a:spLocks/>
          </p:cNvSpPr>
          <p:nvPr/>
        </p:nvSpPr>
        <p:spPr bwMode="auto">
          <a:xfrm>
            <a:off x="719999" y="0"/>
            <a:ext cx="6480000" cy="9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5pPr>
            <a:lvl6pPr marL="39614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79229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1188442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1584589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Bitte beachten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8218" y="1518016"/>
            <a:ext cx="5168977" cy="455531"/>
          </a:xfrm>
        </p:spPr>
        <p:txBody>
          <a:bodyPr anchor="t"/>
          <a:lstStyle/>
          <a:p>
            <a:pPr>
              <a:tabLst>
                <a:tab pos="450850" algn="l"/>
              </a:tabLst>
            </a:pPr>
            <a:r>
              <a:rPr lang="de-CH" sz="1400" dirty="0"/>
              <a:t>Kamerafunktion zu Beginn anschalten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CH" sz="1400" dirty="0" smtClean="0"/>
              <a:t> 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/>
              <a:t/>
            </a:r>
            <a:br>
              <a:rPr lang="de-CH" sz="1600" dirty="0"/>
            </a:b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de-DE" altLang="de-D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930499" y="1378375"/>
            <a:ext cx="451576" cy="45877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tri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04514" y="2576307"/>
            <a:ext cx="319312" cy="326744"/>
            <a:chOff x="872396" y="2211403"/>
            <a:chExt cx="319312" cy="326744"/>
          </a:xfrm>
        </p:grpSpPr>
        <p:pic>
          <p:nvPicPr>
            <p:cNvPr id="120" name="Grafik 11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1184" y="2211403"/>
              <a:ext cx="160805" cy="321609"/>
            </a:xfrm>
            <a:prstGeom prst="rect">
              <a:avLst/>
            </a:prstGeom>
          </p:spPr>
        </p:pic>
        <p:cxnSp>
          <p:nvCxnSpPr>
            <p:cNvPr id="121" name="Gerader Verbinder 120"/>
            <p:cNvCxnSpPr/>
            <p:nvPr/>
          </p:nvCxnSpPr>
          <p:spPr bwMode="auto">
            <a:xfrm>
              <a:off x="872396" y="2213741"/>
              <a:ext cx="319312" cy="324406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620D28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tri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" name="Rechteck 121"/>
          <p:cNvSpPr/>
          <p:nvPr/>
        </p:nvSpPr>
        <p:spPr>
          <a:xfrm>
            <a:off x="2443362" y="2601748"/>
            <a:ext cx="4068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Mikrofon stummschalten </a:t>
            </a:r>
            <a:r>
              <a:rPr kumimoji="0" lang="de-CH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(sofern nicht gesprochen wird)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" name="Rechteck 122"/>
          <p:cNvSpPr/>
          <p:nvPr/>
        </p:nvSpPr>
        <p:spPr>
          <a:xfrm>
            <a:off x="2443363" y="3791356"/>
            <a:ext cx="5253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Handheben-Funktion nutzen, 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um </a:t>
            </a: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Fragen zu stellen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4" name="Grafik 123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19790" r="7263" b="18316"/>
          <a:stretch/>
        </p:blipFill>
        <p:spPr>
          <a:xfrm>
            <a:off x="1984599" y="1470573"/>
            <a:ext cx="348916" cy="252043"/>
          </a:xfrm>
          <a:prstGeom prst="rect">
            <a:avLst/>
          </a:prstGeom>
        </p:spPr>
      </p:pic>
      <p:sp>
        <p:nvSpPr>
          <p:cNvPr id="125" name="Ellipse 124"/>
          <p:cNvSpPr/>
          <p:nvPr/>
        </p:nvSpPr>
        <p:spPr bwMode="auto">
          <a:xfrm>
            <a:off x="1932779" y="2508831"/>
            <a:ext cx="451576" cy="45877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tri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1930499" y="3698650"/>
            <a:ext cx="451576" cy="45877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tri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20000" y="5256000"/>
            <a:ext cx="800100" cy="30030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F1D49-CCC4-449A-9E20-6181B46BC1EB}" type="slidenum">
              <a:rPr kumimoji="0" lang="de-DE" altLang="de-D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de-DE" altLang="de-DE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endParaRPr kumimoji="0" lang="de-DE" altLang="de-D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Grafik 2" descr="File:383-waving-hand-1.svg - Wikimedia Commo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61" y="3741812"/>
            <a:ext cx="347054" cy="347054"/>
          </a:xfrm>
          <a:prstGeom prst="rect">
            <a:avLst/>
          </a:prstGeom>
        </p:spPr>
      </p:pic>
      <p:sp>
        <p:nvSpPr>
          <p:cNvPr id="40" name="Date Placeholder 3"/>
          <p:cNvSpPr txBox="1">
            <a:spLocks/>
          </p:cNvSpPr>
          <p:nvPr/>
        </p:nvSpPr>
        <p:spPr>
          <a:xfrm>
            <a:off x="6796135" y="5255999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20D28"/>
                </a:solidFill>
              </a14:hiddenFill>
            </a:ext>
            <a:ext uri="{91240B29-F687-4f45-9708-019B960494DF}">
              <a14:hiddenLine xmlns:a14="http://schemas.microsoft.com/office/drawing/2010/main" xmlns="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7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9614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92295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88442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84589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80737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76885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73032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69180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 smtClean="0"/>
              <a:t>25.02.2022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95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FC3D2-7789-4EF3-928D-2A3BDE672ED0}" type="slidenum">
              <a:rPr lang="de-DE" altLang="de-DE" smtClean="0"/>
              <a:pPr/>
              <a:t>3</a:t>
            </a:fld>
            <a:r>
              <a:rPr lang="de-DE" altLang="de-DE" smtClean="0"/>
              <a:t>  </a:t>
            </a:r>
            <a:endParaRPr lang="de-DE" alt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240" y="128705"/>
            <a:ext cx="6851579" cy="818627"/>
          </a:xfrm>
        </p:spPr>
        <p:txBody>
          <a:bodyPr anchor="t"/>
          <a:lstStyle/>
          <a:p>
            <a:r>
              <a:rPr lang="de-DE" sz="1800" dirty="0"/>
              <a:t>Betriebsertrag um </a:t>
            </a:r>
            <a:r>
              <a:rPr lang="de-DE" sz="1800" dirty="0" smtClean="0"/>
              <a:t>8,5 </a:t>
            </a:r>
            <a:r>
              <a:rPr lang="de-DE" sz="1800" dirty="0"/>
              <a:t>% über Vorjahr</a:t>
            </a:r>
            <a:br>
              <a:rPr lang="de-DE" sz="1800" dirty="0"/>
            </a:br>
            <a:r>
              <a:rPr lang="de-DE" sz="1600" i="1" dirty="0" smtClean="0"/>
              <a:t>Gute </a:t>
            </a:r>
            <a:r>
              <a:rPr lang="de-DE" sz="1600" i="1" dirty="0"/>
              <a:t>bis sehr gute Absatzentwicklung Strom, Gas und Endkundengeschäft Photovoltaik; steigendes Preisniveau Strom- und Gas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768864" y="5268335"/>
            <a:ext cx="3835136" cy="300303"/>
          </a:xfrm>
        </p:spPr>
        <p:txBody>
          <a:bodyPr/>
          <a:lstStyle/>
          <a:p>
            <a:r>
              <a:rPr lang="de-DE" altLang="de-DE" dirty="0"/>
              <a:t>Bilanzpressekonferenz, </a:t>
            </a:r>
            <a:r>
              <a:rPr lang="de-DE" altLang="de-DE" dirty="0" smtClean="0"/>
              <a:t>Klaus Müller</a:t>
            </a:r>
            <a:endParaRPr lang="de-DE" altLang="de-DE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7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9614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92295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88442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84589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80737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76885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73032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69180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 smtClean="0"/>
              <a:t>25.02.2022</a:t>
            </a:r>
            <a:endParaRPr lang="de-CH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27068"/>
              </p:ext>
            </p:extLst>
          </p:nvPr>
        </p:nvGraphicFramePr>
        <p:xfrm>
          <a:off x="513239" y="1057984"/>
          <a:ext cx="5615760" cy="4194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38620">
                  <a:extLst>
                    <a:ext uri="{9D8B030D-6E8A-4147-A177-3AD203B41FA5}">
                      <a16:colId xmlns:a16="http://schemas.microsoft.com/office/drawing/2014/main" val="1526677764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458966554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1286852589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32134481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Mio. €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539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Nettoerlöse Strom (Vertrieb)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557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648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Übrige Erlöse Strom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82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Gaserlöse (Vertrieb)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269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Dienstleistungen (inkl. Bestandsveränderungen)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0529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Andere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betriebl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Erträge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33474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Total Betriebsertrag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1.155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1.065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FC3D2-7789-4EF3-928D-2A3BDE672ED0}" type="slidenum">
              <a:rPr lang="de-DE" altLang="de-DE" smtClean="0"/>
              <a:pPr/>
              <a:t>4</a:t>
            </a:fld>
            <a:r>
              <a:rPr lang="de-DE" altLang="de-DE" smtClean="0"/>
              <a:t>  </a:t>
            </a:r>
            <a:endParaRPr lang="de-DE" alt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240" y="128705"/>
            <a:ext cx="6851579" cy="1055053"/>
          </a:xfrm>
        </p:spPr>
        <p:txBody>
          <a:bodyPr anchor="t"/>
          <a:lstStyle/>
          <a:p>
            <a:r>
              <a:rPr lang="de-DE" sz="1800" dirty="0"/>
              <a:t>Anstieg </a:t>
            </a:r>
            <a:r>
              <a:rPr lang="de-DE" sz="1800" dirty="0" err="1"/>
              <a:t>Adjusted</a:t>
            </a:r>
            <a:r>
              <a:rPr lang="de-DE" sz="1800" dirty="0"/>
              <a:t> EBIT Vorjahr um 17 Mio. €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i="1" dirty="0" smtClean="0"/>
              <a:t>„</a:t>
            </a:r>
            <a:r>
              <a:rPr lang="de-DE" sz="1600" i="1" dirty="0" smtClean="0"/>
              <a:t>Corona-Delle-Vertrieb</a:t>
            </a:r>
            <a:r>
              <a:rPr lang="de-DE" sz="1600" i="1" dirty="0"/>
              <a:t>“ durchlaufen, Ergebnisplus Photovoltaik, Effekte Weitergabe regulatorische Kosten, Anstieg Vermarktungspreise, unterdurchschnittliche Produktion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768864" y="5268335"/>
            <a:ext cx="3835136" cy="300303"/>
          </a:xfrm>
        </p:spPr>
        <p:txBody>
          <a:bodyPr/>
          <a:lstStyle/>
          <a:p>
            <a:r>
              <a:rPr lang="de-DE" altLang="de-DE" dirty="0"/>
              <a:t>Bilanzpressekonferenz, </a:t>
            </a:r>
            <a:r>
              <a:rPr lang="de-DE" altLang="de-DE" dirty="0" smtClean="0"/>
              <a:t>Klaus Müller</a:t>
            </a:r>
            <a:endParaRPr lang="de-DE" altLang="de-DE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7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9614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92295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88442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84589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80737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76885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73032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69180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 smtClean="0"/>
              <a:t>25.02.2022</a:t>
            </a:r>
            <a:endParaRPr lang="de-CH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25902"/>
              </p:ext>
            </p:extLst>
          </p:nvPr>
        </p:nvGraphicFramePr>
        <p:xfrm>
          <a:off x="513240" y="1365293"/>
          <a:ext cx="5615760" cy="3546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38620">
                  <a:extLst>
                    <a:ext uri="{9D8B030D-6E8A-4147-A177-3AD203B41FA5}">
                      <a16:colId xmlns:a16="http://schemas.microsoft.com/office/drawing/2014/main" val="1526677764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458966554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1286852589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32134481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Mio. €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539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Kundennahe Energielösungen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648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Systemrelevante Infrastruktur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30,1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17,9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12,2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82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Erneuerbare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Erzeugungs-Infrastruktur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38,7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42,2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269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Übriges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05291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Adjusted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EBIT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67,9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50,9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17,0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1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FC3D2-7789-4EF3-928D-2A3BDE672ED0}" type="slidenum">
              <a:rPr lang="de-DE" altLang="de-DE" smtClean="0"/>
              <a:pPr/>
              <a:t>5</a:t>
            </a:fld>
            <a:r>
              <a:rPr lang="de-DE" altLang="de-DE" smtClean="0"/>
              <a:t>  </a:t>
            </a:r>
            <a:endParaRPr lang="de-DE" alt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240" y="128705"/>
            <a:ext cx="6851579" cy="818627"/>
          </a:xfrm>
        </p:spPr>
        <p:txBody>
          <a:bodyPr anchor="t"/>
          <a:lstStyle/>
          <a:p>
            <a:r>
              <a:rPr lang="de-DE" sz="1800" dirty="0"/>
              <a:t>Jahresgewinn deutlich über Vorjahr</a:t>
            </a:r>
            <a:br>
              <a:rPr lang="de-DE" sz="1800" dirty="0"/>
            </a:br>
            <a:r>
              <a:rPr lang="de-DE" sz="1600" i="1" dirty="0"/>
              <a:t>Operativ besseres Ergebnis, </a:t>
            </a:r>
            <a:r>
              <a:rPr lang="de-DE" sz="1600" i="1" dirty="0" smtClean="0"/>
              <a:t>Entlastung durch Personalvorsorge</a:t>
            </a:r>
            <a:endParaRPr lang="de-DE" sz="1600" i="1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768864" y="5268335"/>
            <a:ext cx="3835136" cy="300303"/>
          </a:xfrm>
        </p:spPr>
        <p:txBody>
          <a:bodyPr/>
          <a:lstStyle/>
          <a:p>
            <a:r>
              <a:rPr lang="de-DE" altLang="de-DE" dirty="0"/>
              <a:t>Bilanzpressekonferenz, </a:t>
            </a:r>
            <a:r>
              <a:rPr lang="de-DE" altLang="de-DE" dirty="0" smtClean="0"/>
              <a:t>Klaus Müller</a:t>
            </a:r>
            <a:endParaRPr lang="de-DE" altLang="de-DE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7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9614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92295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88442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84589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80737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76885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73032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69180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 smtClean="0"/>
              <a:t>25.02.20221</a:t>
            </a:r>
            <a:endParaRPr lang="de-CH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22272"/>
              </p:ext>
            </p:extLst>
          </p:nvPr>
        </p:nvGraphicFramePr>
        <p:xfrm>
          <a:off x="513239" y="1057984"/>
          <a:ext cx="5615760" cy="2304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38620">
                  <a:extLst>
                    <a:ext uri="{9D8B030D-6E8A-4147-A177-3AD203B41FA5}">
                      <a16:colId xmlns:a16="http://schemas.microsoft.com/office/drawing/2014/main" val="1526677764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458966554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1286852589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32134481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Mio. €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539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EBIT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89,5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38,9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648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Finanzergebnis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82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Jahresgewinn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73,4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43,6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29,8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FC3D2-7789-4EF3-928D-2A3BDE672ED0}" type="slidenum">
              <a:rPr lang="de-DE" altLang="de-DE" smtClean="0"/>
              <a:pPr/>
              <a:t>6</a:t>
            </a:fld>
            <a:r>
              <a:rPr lang="de-DE" altLang="de-DE" smtClean="0"/>
              <a:t>  </a:t>
            </a:r>
            <a:endParaRPr lang="de-DE" altLang="de-DE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3240" y="128705"/>
            <a:ext cx="6851579" cy="818627"/>
          </a:xfrm>
        </p:spPr>
        <p:txBody>
          <a:bodyPr anchor="t"/>
          <a:lstStyle/>
          <a:p>
            <a:r>
              <a:rPr lang="de-DE" sz="1800" dirty="0"/>
              <a:t>Gestiegene Nettoinvestitionen und stabile Dividende </a:t>
            </a:r>
            <a:br>
              <a:rPr lang="de-DE" sz="1800" dirty="0"/>
            </a:br>
            <a:r>
              <a:rPr lang="de-DE" sz="1600" i="1" dirty="0"/>
              <a:t>Höhere Investitionen </a:t>
            </a:r>
            <a:r>
              <a:rPr lang="de-DE" sz="1600" i="1" dirty="0" smtClean="0"/>
              <a:t>Netze, weniger </a:t>
            </a:r>
            <a:r>
              <a:rPr lang="de-DE" sz="1600" i="1" dirty="0" err="1" smtClean="0"/>
              <a:t>Grossprojekte</a:t>
            </a:r>
            <a:r>
              <a:rPr lang="de-DE" sz="1600" i="1" dirty="0" smtClean="0"/>
              <a:t>; </a:t>
            </a:r>
            <a:br>
              <a:rPr lang="de-DE" sz="1600" i="1" dirty="0" smtClean="0"/>
            </a:br>
            <a:r>
              <a:rPr lang="de-DE" sz="1600" i="1" dirty="0" smtClean="0"/>
              <a:t>Erhöhung Dividende um </a:t>
            </a:r>
            <a:r>
              <a:rPr lang="de-DE" sz="1600" i="1" dirty="0" smtClean="0"/>
              <a:t>0,10 </a:t>
            </a:r>
            <a:r>
              <a:rPr lang="de-DE" sz="1600" i="1" dirty="0" smtClean="0"/>
              <a:t>CHF je Aktie auf </a:t>
            </a:r>
            <a:r>
              <a:rPr lang="de-DE" sz="1600" i="1" dirty="0" smtClean="0"/>
              <a:t>0,85 </a:t>
            </a:r>
            <a:r>
              <a:rPr lang="de-DE" sz="1600" i="1" dirty="0" smtClean="0"/>
              <a:t>CHF je Aktie</a:t>
            </a:r>
            <a:endParaRPr lang="de-DE" sz="1400" i="1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768864" y="5268335"/>
            <a:ext cx="3835136" cy="300303"/>
          </a:xfrm>
        </p:spPr>
        <p:txBody>
          <a:bodyPr/>
          <a:lstStyle/>
          <a:p>
            <a:r>
              <a:rPr lang="de-DE" altLang="de-DE" dirty="0"/>
              <a:t>Bilanzpressekonferenz, </a:t>
            </a:r>
            <a:r>
              <a:rPr lang="de-DE" altLang="de-DE" dirty="0" smtClean="0"/>
              <a:t>Klaus Müller</a:t>
            </a:r>
            <a:endParaRPr lang="de-DE" altLang="de-DE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804000" y="5086800"/>
            <a:ext cx="1800000" cy="1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20D28"/>
                </a:solidFill>
              </a14:hiddenFill>
            </a:ext>
            <a:ext uri="{91240B29-F687-4f45-9708-019B960494DF}">
              <a14:hiddenLine xmlns="" xmlns:a14="http://schemas.microsoft.com/office/drawing/2010/main" w="9525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7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9614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92295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88442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84589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80737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76885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73032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69180" algn="l" defTabSz="792295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25.02.20221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47925"/>
              </p:ext>
            </p:extLst>
          </p:nvPr>
        </p:nvGraphicFramePr>
        <p:xfrm>
          <a:off x="513239" y="1057984"/>
          <a:ext cx="5615760" cy="2952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938620">
                  <a:extLst>
                    <a:ext uri="{9D8B030D-6E8A-4147-A177-3AD203B41FA5}">
                      <a16:colId xmlns:a16="http://schemas.microsoft.com/office/drawing/2014/main" val="1526677764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458966554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1286852589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val="32134481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Mio. €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539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Nettoinvestitionen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56,6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60,2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648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Cashflow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198,9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38,8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160,1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82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Nettofinanzguthaben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92,0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120,3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28,3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269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Dividende (CHF/Aktie)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0,85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0,75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0,10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/>
              <a:t>Wir freuen uns auf Ihre Fragen</a:t>
            </a:r>
          </a:p>
        </p:txBody>
      </p:sp>
    </p:spTree>
    <p:extLst>
      <p:ext uri="{BB962C8B-B14F-4D97-AF65-F5344CB8AC3E}">
        <p14:creationId xmlns:p14="http://schemas.microsoft.com/office/powerpoint/2010/main" val="3001856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lJeUg1C71z4US8ltigBQ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55554B"/>
      </a:dk2>
      <a:lt2>
        <a:srgbClr val="CCCCC3"/>
      </a:lt2>
      <a:accent1>
        <a:srgbClr val="82BE1E"/>
      </a:accent1>
      <a:accent2>
        <a:srgbClr val="004C77"/>
      </a:accent2>
      <a:accent3>
        <a:srgbClr val="FFFFFF"/>
      </a:accent3>
      <a:accent4>
        <a:srgbClr val="000000"/>
      </a:accent4>
      <a:accent5>
        <a:srgbClr val="C1DBAB"/>
      </a:accent5>
      <a:accent6>
        <a:srgbClr val="00446B"/>
      </a:accent6>
      <a:hlink>
        <a:srgbClr val="FF9900"/>
      </a:hlink>
      <a:folHlink>
        <a:srgbClr val="005A9A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620D28"/>
              </a:solidFill>
            </a14:hiddenFill>
          </a:ext>
          <a:ext uri="{91240B29-F687-4f45-9708-019B960494DF}">
            <a14:hiddenLine xmlns:a14="http://schemas.microsoft.com/office/drawing/2010/main" xmlns="" w="952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620D28"/>
              </a:solidFill>
            </a14:hiddenFill>
          </a:ext>
          <a:ext uri="{91240B29-F687-4f45-9708-019B960494DF}">
            <a14:hiddenLine xmlns:a14="http://schemas.microsoft.com/office/drawing/2010/main" xmlns="" w="952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55554B"/>
        </a:dk2>
        <a:lt2>
          <a:srgbClr val="CCCCC3"/>
        </a:lt2>
        <a:accent1>
          <a:srgbClr val="82BE1E"/>
        </a:accent1>
        <a:accent2>
          <a:srgbClr val="004C77"/>
        </a:accent2>
        <a:accent3>
          <a:srgbClr val="FFFFFF"/>
        </a:accent3>
        <a:accent4>
          <a:srgbClr val="000000"/>
        </a:accent4>
        <a:accent5>
          <a:srgbClr val="C1DBAB"/>
        </a:accent5>
        <a:accent6>
          <a:srgbClr val="00446B"/>
        </a:accent6>
        <a:hlink>
          <a:srgbClr val="FF9900"/>
        </a:hlink>
        <a:folHlink>
          <a:srgbClr val="005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D-PPT_Vorlage_16zu10_Lfb.potx" id="{03D73A89-6051-4C83-B32C-01776BC3C61D}" vid="{D448B7FC-4D77-4585-91D7-5F64D03446E5}"/>
    </a:ext>
  </a:extLst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55554B"/>
      </a:dk2>
      <a:lt2>
        <a:srgbClr val="CCCCC3"/>
      </a:lt2>
      <a:accent1>
        <a:srgbClr val="82BE1E"/>
      </a:accent1>
      <a:accent2>
        <a:srgbClr val="004C77"/>
      </a:accent2>
      <a:accent3>
        <a:srgbClr val="FFFFFF"/>
      </a:accent3>
      <a:accent4>
        <a:srgbClr val="000000"/>
      </a:accent4>
      <a:accent5>
        <a:srgbClr val="C1DBAB"/>
      </a:accent5>
      <a:accent6>
        <a:srgbClr val="00446B"/>
      </a:accent6>
      <a:hlink>
        <a:srgbClr val="FF9900"/>
      </a:hlink>
      <a:folHlink>
        <a:srgbClr val="005A9A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620D28"/>
              </a:solidFill>
            </a14:hiddenFill>
          </a:ext>
          <a:ext uri="{91240B29-F687-4f45-9708-019B960494DF}">
            <a14:hiddenLine xmlns:a14="http://schemas.microsoft.com/office/drawing/2010/main" xmlns="" w="952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620D28"/>
              </a:solidFill>
            </a14:hiddenFill>
          </a:ext>
          <a:ext uri="{91240B29-F687-4f45-9708-019B960494DF}">
            <a14:hiddenLine xmlns:a14="http://schemas.microsoft.com/office/drawing/2010/main" xmlns="" w="9525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55554B"/>
        </a:dk2>
        <a:lt2>
          <a:srgbClr val="CCCCC3"/>
        </a:lt2>
        <a:accent1>
          <a:srgbClr val="82BE1E"/>
        </a:accent1>
        <a:accent2>
          <a:srgbClr val="004C77"/>
        </a:accent2>
        <a:accent3>
          <a:srgbClr val="FFFFFF"/>
        </a:accent3>
        <a:accent4>
          <a:srgbClr val="000000"/>
        </a:accent4>
        <a:accent5>
          <a:srgbClr val="C1DBAB"/>
        </a:accent5>
        <a:accent6>
          <a:srgbClr val="00446B"/>
        </a:accent6>
        <a:hlink>
          <a:srgbClr val="FF9900"/>
        </a:hlink>
        <a:folHlink>
          <a:srgbClr val="005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D-PPT_Vorlage_16zu10_Lfb.potx" id="{03D73A89-6051-4C83-B32C-01776BC3C61D}" vid="{D448B7FC-4D77-4585-91D7-5F64D03446E5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Leere Präsentation</Template>
  <TotalTime>0</TotalTime>
  <Words>302</Words>
  <Application>Microsoft Office PowerPoint</Application>
  <PresentationFormat>Bildschirmpräsentation (16:10)</PresentationFormat>
  <Paragraphs>119</Paragraphs>
  <Slides>7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Times</vt:lpstr>
      <vt:lpstr>Leere Präsentation</vt:lpstr>
      <vt:lpstr>1_Leere Präsentation</vt:lpstr>
      <vt:lpstr>think-cell Folie</vt:lpstr>
      <vt:lpstr> Herzlich willkommen zur Bilanzpressekonferenz der Energiedienst Holding AG</vt:lpstr>
      <vt:lpstr>Kamerafunktion zu Beginn anschalten    </vt:lpstr>
      <vt:lpstr>Betriebsertrag um 8,5 % über Vorjahr Gute bis sehr gute Absatzentwicklung Strom, Gas und Endkundengeschäft Photovoltaik; steigendes Preisniveau Strom- und Gas</vt:lpstr>
      <vt:lpstr>Anstieg Adjusted EBIT Vorjahr um 17 Mio. € „Corona-Delle-Vertrieb“ durchlaufen, Ergebnisplus Photovoltaik, Effekte Weitergabe regulatorische Kosten, Anstieg Vermarktungspreise, unterdurchschnittliche Produktion</vt:lpstr>
      <vt:lpstr>Jahresgewinn deutlich über Vorjahr Operativ besseres Ergebnis, Entlastung durch Personalvorsorge</vt:lpstr>
      <vt:lpstr>Gestiegene Nettoinvestitionen und stabile Dividende  Höhere Investitionen Netze, weniger Grossprojekte;  Erhöhung Dividende um 0,10 CHF je Aktie auf 0,85 CHF je Aktie</vt:lpstr>
      <vt:lpstr>Wir freuen uns auf Ihre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 Vorlage PPT Format 16:10  Version 1 – 22.03.17</dc:title>
  <dc:creator>Ralph Ehinger</dc:creator>
  <cp:lastModifiedBy>Lennemann Alexander</cp:lastModifiedBy>
  <cp:revision>112</cp:revision>
  <cp:lastPrinted>2020-02-28T16:49:15Z</cp:lastPrinted>
  <dcterms:created xsi:type="dcterms:W3CDTF">2020-02-12T21:15:21Z</dcterms:created>
  <dcterms:modified xsi:type="dcterms:W3CDTF">2022-02-18T08:29:41Z</dcterms:modified>
</cp:coreProperties>
</file>